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69" r:id="rId2"/>
    <p:sldId id="258" r:id="rId3"/>
    <p:sldId id="262" r:id="rId4"/>
    <p:sldId id="263" r:id="rId5"/>
    <p:sldId id="285" r:id="rId6"/>
    <p:sldId id="272" r:id="rId7"/>
    <p:sldId id="281" r:id="rId8"/>
    <p:sldId id="286" r:id="rId9"/>
    <p:sldId id="257" r:id="rId10"/>
    <p:sldId id="289" r:id="rId11"/>
    <p:sldId id="290" r:id="rId12"/>
    <p:sldId id="291" r:id="rId13"/>
    <p:sldId id="292" r:id="rId14"/>
    <p:sldId id="295" r:id="rId15"/>
    <p:sldId id="293" r:id="rId16"/>
    <p:sldId id="276" r:id="rId17"/>
    <p:sldId id="275" r:id="rId18"/>
    <p:sldId id="266" r:id="rId19"/>
    <p:sldId id="267" r:id="rId20"/>
    <p:sldId id="261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25" autoAdjust="0"/>
    <p:restoredTop sz="94660"/>
  </p:normalViewPr>
  <p:slideViewPr>
    <p:cSldViewPr snapToGrid="0" snapToObjects="1">
      <p:cViewPr varScale="1">
        <p:scale>
          <a:sx n="53" d="100"/>
          <a:sy n="53" d="100"/>
        </p:scale>
        <p:origin x="-328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3847E3-4AD0-5E42-AFC8-DCBF460EEEE1}" type="datetimeFigureOut">
              <a:rPr lang="en-US" smtClean="0"/>
              <a:t>9/7/16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3F48B3-D3AA-0440-B0BC-C94AB9DFE7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210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Another subheading! </a:t>
            </a:r>
            <a:r>
              <a:rPr lang="en-US" dirty="0" smtClean="0">
                <a:sym typeface="Wingdings"/>
              </a:rPr>
              <a:t>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F48B3-D3AA-0440-B0BC-C94AB9DFE7C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1440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Stressed Research!</a:t>
            </a:r>
            <a:r>
              <a:rPr lang="en-US" baseline="0" dirty="0" smtClean="0"/>
              <a:t> Research! Research!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F48B3-D3AA-0440-B0BC-C94AB9DFE7C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759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Museums have tended to work in an isolated way, </a:t>
            </a:r>
            <a:r>
              <a:rPr lang="en-US" dirty="0" err="1" smtClean="0"/>
              <a:t>Gilcrease</a:t>
            </a:r>
            <a:r>
              <a:rPr lang="en-US" dirty="0" smtClean="0"/>
              <a:t> Museum is unique</a:t>
            </a:r>
            <a:r>
              <a:rPr lang="en-US" baseline="0" dirty="0" smtClean="0"/>
              <a:t> because our collections are strong in so many areas that are typically </a:t>
            </a:r>
            <a:r>
              <a:rPr lang="en-US" baseline="0" dirty="0" err="1" smtClean="0"/>
              <a:t>siloed</a:t>
            </a:r>
            <a:r>
              <a:rPr lang="en-US" baseline="0" dirty="0" smtClean="0"/>
              <a:t>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F48B3-D3AA-0440-B0BC-C94AB9DFE7C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1675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Art </a:t>
            </a:r>
            <a:r>
              <a:rPr lang="en-US" dirty="0" err="1" smtClean="0"/>
              <a:t>Miuseum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reposotories</a:t>
            </a:r>
            <a:r>
              <a:rPr lang="en-US" baseline="0" dirty="0" smtClean="0"/>
              <a:t> have been organized around looking – historical information is often called “context”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F48B3-D3AA-0440-B0BC-C94AB9DFE7C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7411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rgbClr val="7F7F7F"/>
                </a:solidFill>
              </a:rPr>
              <a:t>“recombinant potential” (</a:t>
            </a:r>
            <a:r>
              <a:rPr lang="en-US" sz="1200" dirty="0" err="1" smtClean="0">
                <a:solidFill>
                  <a:srgbClr val="7F7F7F"/>
                </a:solidFill>
              </a:rPr>
              <a:t>Lorcan</a:t>
            </a:r>
            <a:r>
              <a:rPr lang="en-US" sz="1200" dirty="0" smtClean="0">
                <a:solidFill>
                  <a:srgbClr val="7F7F7F"/>
                </a:solidFill>
              </a:rPr>
              <a:t> Dempsey)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F48B3-D3AA-0440-B0BC-C94AB9DFE7C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431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3877F-3E3E-A145-9653-F95565D08E13}" type="datetimeFigureOut">
              <a:rPr lang="en-US" smtClean="0"/>
              <a:t>9/7/16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5BBCD-0130-3547-8B43-E6502A05B3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593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3877F-3E3E-A145-9653-F95565D08E13}" type="datetimeFigureOut">
              <a:rPr lang="en-US" smtClean="0"/>
              <a:t>9/7/16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5BBCD-0130-3547-8B43-E6502A05B3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697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3877F-3E3E-A145-9653-F95565D08E13}" type="datetimeFigureOut">
              <a:rPr lang="en-US" smtClean="0"/>
              <a:t>9/7/16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5BBCD-0130-3547-8B43-E6502A05B3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58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3877F-3E3E-A145-9653-F95565D08E13}" type="datetimeFigureOut">
              <a:rPr lang="en-US" smtClean="0"/>
              <a:t>9/7/16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5BBCD-0130-3547-8B43-E6502A05B3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983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3877F-3E3E-A145-9653-F95565D08E13}" type="datetimeFigureOut">
              <a:rPr lang="en-US" smtClean="0"/>
              <a:t>9/7/16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5BBCD-0130-3547-8B43-E6502A05B3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011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3877F-3E3E-A145-9653-F95565D08E13}" type="datetimeFigureOut">
              <a:rPr lang="en-US" smtClean="0"/>
              <a:t>9/7/16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5BBCD-0130-3547-8B43-E6502A05B3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053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3877F-3E3E-A145-9653-F95565D08E13}" type="datetimeFigureOut">
              <a:rPr lang="en-US" smtClean="0"/>
              <a:t>9/7/16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5BBCD-0130-3547-8B43-E6502A05B3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905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3877F-3E3E-A145-9653-F95565D08E13}" type="datetimeFigureOut">
              <a:rPr lang="en-US" smtClean="0"/>
              <a:t>9/7/16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5BBCD-0130-3547-8B43-E6502A05B3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402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3877F-3E3E-A145-9653-F95565D08E13}" type="datetimeFigureOut">
              <a:rPr lang="en-US" smtClean="0"/>
              <a:t>9/7/16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5BBCD-0130-3547-8B43-E6502A05B3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582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3877F-3E3E-A145-9653-F95565D08E13}" type="datetimeFigureOut">
              <a:rPr lang="en-US" smtClean="0"/>
              <a:t>9/7/16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5BBCD-0130-3547-8B43-E6502A05B3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709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3877F-3E3E-A145-9653-F95565D08E13}" type="datetimeFigureOut">
              <a:rPr lang="en-US" smtClean="0"/>
              <a:t>9/7/16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5BBCD-0130-3547-8B43-E6502A05B3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77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3877F-3E3E-A145-9653-F95565D08E13}" type="datetimeFigureOut">
              <a:rPr lang="en-US" smtClean="0"/>
              <a:t>9/7/16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B5BBCD-0130-3547-8B43-E6502A05B3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019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hyperlink" Target="http://collections.gilcrease.org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hyperlink" Target="http://collections.gilcrease.org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6-09-06 at 3.20.1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258" y="-661940"/>
            <a:ext cx="10052077" cy="4485051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776762" y="4406900"/>
            <a:ext cx="7644484" cy="136207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498010" y="3823111"/>
            <a:ext cx="8200944" cy="1167578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dirty="0" smtClean="0">
                <a:solidFill>
                  <a:srgbClr val="FFFFFF"/>
                </a:solidFill>
              </a:rPr>
              <a:t>Adding Art into the Digital Humanities: </a:t>
            </a:r>
          </a:p>
          <a:p>
            <a:pPr marL="0" indent="0" algn="ctr">
              <a:buNone/>
            </a:pPr>
            <a:r>
              <a:rPr lang="en-US" sz="2800" dirty="0" smtClean="0">
                <a:solidFill>
                  <a:srgbClr val="FFFFFF"/>
                </a:solidFill>
              </a:rPr>
              <a:t>Combining and Shaping Data at the Gilcrease Museum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03126" y="6025239"/>
            <a:ext cx="62091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  <a:hlinkClick r:id="rId3"/>
              </a:rPr>
              <a:t>http://collections.gilcrease.org</a:t>
            </a:r>
            <a:endParaRPr lang="en-US" dirty="0" smtClean="0">
              <a:solidFill>
                <a:srgbClr val="FFFFFF"/>
              </a:solidFill>
            </a:endParaRP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Diana Folsom, Director of Digital Collections, Gilcrease Museum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3330055"/>
            <a:ext cx="9144000" cy="1362075"/>
          </a:xfr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/>
          <a:p>
            <a:r>
              <a:rPr lang="en-US" sz="4000" dirty="0" smtClean="0"/>
              <a:t>Adding Art into the Digital Humanities</a:t>
            </a:r>
            <a:endParaRPr lang="en-US" sz="400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4294967295"/>
          </p:nvPr>
        </p:nvSpPr>
        <p:spPr>
          <a:xfrm>
            <a:off x="776762" y="4844330"/>
            <a:ext cx="7772400" cy="463550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en-US" dirty="0" smtClean="0"/>
              <a:t>COMBINING AND SHAPING DATA AT THE GILCREASE MUSEUM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855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6-09-06 at 9.12.1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681"/>
            <a:ext cx="9144000" cy="522241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011665" y="817902"/>
            <a:ext cx="6683448" cy="1022377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84365" y="61461"/>
            <a:ext cx="47482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Fairly productive search results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25848" y="2089667"/>
            <a:ext cx="485902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A sampling of records from each area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619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6-09-06 at 7.53.0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9521"/>
            <a:ext cx="9144000" cy="4680251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5707242" y="924877"/>
            <a:ext cx="2862798" cy="4278803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834337" y="254856"/>
            <a:ext cx="1133581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Basic data 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6" name="Straight Arrow Connector 5"/>
          <p:cNvCxnSpPr>
            <a:stCxn id="4" idx="2"/>
            <a:endCxn id="3" idx="1"/>
          </p:cNvCxnSpPr>
          <p:nvPr/>
        </p:nvCxnSpPr>
        <p:spPr>
          <a:xfrm>
            <a:off x="4401128" y="624188"/>
            <a:ext cx="1725361" cy="92730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7110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6-09-06 at 5.48.4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40527"/>
          </a:xfrm>
          <a:prstGeom prst="rect">
            <a:avLst/>
          </a:prstGeom>
          <a:ln w="19050" cmpd="sng">
            <a:solidFill>
              <a:schemeClr val="tx1"/>
            </a:solidFill>
          </a:ln>
        </p:spPr>
      </p:pic>
      <p:sp>
        <p:nvSpPr>
          <p:cNvPr id="4" name="Oval 3"/>
          <p:cNvSpPr/>
          <p:nvPr/>
        </p:nvSpPr>
        <p:spPr>
          <a:xfrm>
            <a:off x="4929178" y="161428"/>
            <a:ext cx="4085674" cy="648940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797320" y="1214377"/>
            <a:ext cx="390785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Artist bio pulled from the semantic web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879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6-09-06 at 7.55.1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511" y="211499"/>
            <a:ext cx="9144000" cy="5840407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5144425" y="893235"/>
            <a:ext cx="2895084" cy="1194567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012390" y="844071"/>
            <a:ext cx="607859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Tags 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6" name="Straight Arrow Connector 5"/>
          <p:cNvCxnSpPr>
            <a:endCxn id="3" idx="2"/>
          </p:cNvCxnSpPr>
          <p:nvPr/>
        </p:nvCxnSpPr>
        <p:spPr>
          <a:xfrm>
            <a:off x="4620249" y="1151520"/>
            <a:ext cx="524176" cy="33899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982086" y="3131703"/>
            <a:ext cx="2728669" cy="369332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Who, What, When,  Where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293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700"/>
            <a:ext cx="9144000" cy="40157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65221" y="262738"/>
            <a:ext cx="696181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American Art Collaborative</a:t>
            </a:r>
          </a:p>
          <a:p>
            <a:pPr algn="ctr"/>
            <a:r>
              <a:rPr lang="en-US" sz="2800" dirty="0" smtClean="0"/>
              <a:t>Linked Open Data (LOD) on The Semantic Web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1235544" y="5911189"/>
            <a:ext cx="65268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16 Art Museums plus the Archives of American Art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3017741" y="6372854"/>
            <a:ext cx="2546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Mellon and IMLS </a:t>
            </a:r>
            <a:r>
              <a:rPr lang="en-US" dirty="0" smtClean="0"/>
              <a:t>funded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89215" y="5466414"/>
            <a:ext cx="8359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February 2015 AAC meeting, hosted by the Smithsonian American Art Museum (SAAM)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9215" y="1914725"/>
            <a:ext cx="2892439" cy="523220"/>
          </a:xfrm>
          <a:prstGeom prst="rect">
            <a:avLst/>
          </a:prstGeom>
          <a:solidFill>
            <a:srgbClr val="A6A6A6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The future is here!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505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11-06 at 11.25.4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8685"/>
            <a:ext cx="9144000" cy="568931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2194683" y="3612394"/>
            <a:ext cx="4522993" cy="80021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Map of the Linked Data Cloud</a:t>
            </a:r>
          </a:p>
          <a:p>
            <a:pPr algn="ctr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30+ billion facts and growing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6978600" y="4956252"/>
            <a:ext cx="924726" cy="530147"/>
          </a:xfrm>
          <a:prstGeom prst="ellipse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632523"/>
                </a:solidFill>
              </a:rPr>
              <a:t>Getty AAT</a:t>
            </a:r>
            <a:endParaRPr lang="en-US" sz="1400" dirty="0">
              <a:solidFill>
                <a:srgbClr val="632523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468527" y="3080638"/>
            <a:ext cx="1627517" cy="544085"/>
          </a:xfrm>
          <a:prstGeom prst="ellipse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632523"/>
                </a:solidFill>
              </a:rPr>
              <a:t>Government</a:t>
            </a:r>
            <a:endParaRPr lang="en-US" sz="1400" dirty="0">
              <a:solidFill>
                <a:srgbClr val="632523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2675541" y="1960309"/>
            <a:ext cx="912397" cy="443844"/>
          </a:xfrm>
          <a:prstGeom prst="ellipse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632523"/>
                </a:solidFill>
              </a:rPr>
              <a:t>Media</a:t>
            </a:r>
            <a:endParaRPr lang="en-US" sz="1400" dirty="0">
              <a:solidFill>
                <a:srgbClr val="632523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6582049" y="2721265"/>
            <a:ext cx="1185650" cy="718745"/>
          </a:xfrm>
          <a:prstGeom prst="ellipse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632523"/>
                </a:solidFill>
              </a:rPr>
              <a:t>Library</a:t>
            </a:r>
            <a:endParaRPr lang="en-US" dirty="0">
              <a:solidFill>
                <a:srgbClr val="632523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129146" y="5572703"/>
            <a:ext cx="1048023" cy="542475"/>
          </a:xfrm>
          <a:prstGeom prst="ellipse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632523"/>
                </a:solidFill>
              </a:rPr>
              <a:t>Science</a:t>
            </a:r>
            <a:endParaRPr lang="en-US" sz="1400" dirty="0">
              <a:solidFill>
                <a:srgbClr val="632523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2909805" y="4956252"/>
            <a:ext cx="1405583" cy="616451"/>
          </a:xfrm>
          <a:prstGeom prst="ellipse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632523"/>
                </a:solidFill>
              </a:rPr>
              <a:t>Knowledge</a:t>
            </a:r>
            <a:endParaRPr lang="en-US" sz="1400" dirty="0">
              <a:solidFill>
                <a:srgbClr val="632523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727451" y="5503865"/>
            <a:ext cx="1467232" cy="581518"/>
          </a:xfrm>
          <a:prstGeom prst="ellipse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632523"/>
                </a:solidFill>
              </a:rPr>
              <a:t>Geographic</a:t>
            </a:r>
            <a:endParaRPr lang="en-US" sz="1400" dirty="0">
              <a:solidFill>
                <a:srgbClr val="632523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36044" y="201908"/>
            <a:ext cx="5817092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LOD </a:t>
            </a:r>
            <a:r>
              <a:rPr lang="en-US" sz="2800" dirty="0" smtClean="0"/>
              <a:t>CLOUD of information</a:t>
            </a:r>
            <a:endParaRPr lang="en-US" sz="2800" dirty="0"/>
          </a:p>
          <a:p>
            <a:pPr algn="ctr"/>
            <a:r>
              <a:rPr lang="en-US" sz="2800" dirty="0"/>
              <a:t>Window to the Universe of Knowledge</a:t>
            </a:r>
          </a:p>
          <a:p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4499224" y="2275340"/>
            <a:ext cx="1259843" cy="445925"/>
          </a:xfrm>
          <a:prstGeom prst="ellipse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 smtClean="0">
                <a:solidFill>
                  <a:srgbClr val="000000"/>
                </a:solidFill>
              </a:rPr>
              <a:t>NYTimes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smtClean="0"/>
              <a:t>diana-folsom@utulsa.edu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811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9-02 at 1.19.2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889" y="0"/>
            <a:ext cx="690781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2686902"/>
            <a:ext cx="9306479" cy="52322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Wireframes for new apps to use this ”Universe of Knowledge”</a:t>
            </a:r>
          </a:p>
        </p:txBody>
      </p:sp>
    </p:spTree>
    <p:extLst>
      <p:ext uri="{BB962C8B-B14F-4D97-AF65-F5344CB8AC3E}">
        <p14:creationId xmlns:p14="http://schemas.microsoft.com/office/powerpoint/2010/main" val="4100952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9-02 at 1.19.4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26" y="0"/>
            <a:ext cx="7231238" cy="385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035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6-09-02 at 12.07.2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372" y="0"/>
            <a:ext cx="57870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629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6-09-02 at 12.07.5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700" y="0"/>
            <a:ext cx="56272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827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6762" y="4406900"/>
            <a:ext cx="7644484" cy="1362075"/>
          </a:xfrm>
        </p:spPr>
        <p:txBody>
          <a:bodyPr>
            <a:normAutofit/>
          </a:bodyPr>
          <a:lstStyle/>
          <a:p>
            <a:pPr algn="ctr"/>
            <a:r>
              <a:rPr lang="en-US" sz="3200" b="0" dirty="0" smtClean="0"/>
              <a:t>Ideals and  Practical methods</a:t>
            </a:r>
            <a:endParaRPr lang="en-US" sz="3200" b="0" dirty="0"/>
          </a:p>
        </p:txBody>
      </p:sp>
      <p:pic>
        <p:nvPicPr>
          <p:cNvPr id="7" name="Picture 6" descr="Screen Shot 2016-09-06 at 3.20.5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395" y="-409261"/>
            <a:ext cx="9287395" cy="469217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-184666"/>
            <a:ext cx="18466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                                                                                                                                                                 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25352" y="-323166"/>
            <a:ext cx="867200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380295" y="6317216"/>
            <a:ext cx="184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503126" y="6025239"/>
            <a:ext cx="62091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  <a:hlinkClick r:id="rId4"/>
              </a:rPr>
              <a:t>http://collections.gilcrease.org</a:t>
            </a:r>
            <a:endParaRPr lang="en-US" dirty="0" smtClean="0">
              <a:solidFill>
                <a:srgbClr val="FFFFFF"/>
              </a:solidFill>
            </a:endParaRP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Diana Folsom, Director of Digital Collections, Gilcrease Museum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410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4687 (3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19401" y="4855402"/>
            <a:ext cx="6322389" cy="95410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The future is here –</a:t>
            </a:r>
          </a:p>
          <a:p>
            <a:r>
              <a:rPr lang="en-US" sz="2800" smtClean="0"/>
              <a:t>Making </a:t>
            </a:r>
            <a:r>
              <a:rPr lang="en-US" sz="2800" dirty="0" smtClean="0"/>
              <a:t>all of our data useful for this crew!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64692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685" y="263267"/>
            <a:ext cx="8229600" cy="73180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Ideals inspired by users</a:t>
            </a:r>
            <a:endParaRPr lang="en-US" sz="2800" dirty="0"/>
          </a:p>
        </p:txBody>
      </p:sp>
      <p:pic>
        <p:nvPicPr>
          <p:cNvPr id="4" name="Content Placeholder 3" descr="IMG_371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  <p:sp>
        <p:nvSpPr>
          <p:cNvPr id="3" name="TextBox 2"/>
          <p:cNvSpPr txBox="1"/>
          <p:nvPr/>
        </p:nvSpPr>
        <p:spPr>
          <a:xfrm>
            <a:off x="5884981" y="948089"/>
            <a:ext cx="2202759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My designer husband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on a Netflix set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6468199" y="1629557"/>
            <a:ext cx="774893" cy="68424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1352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213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381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9097"/>
            <a:ext cx="9143999" cy="461665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Inspiration: one of their many research walls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30526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100[1]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Results of research: set for a town </a:t>
            </a:r>
            <a:r>
              <a:rPr lang="en-US" sz="2000" dirty="0" smtClean="0">
                <a:solidFill>
                  <a:srgbClr val="7F7F7F"/>
                </a:solidFill>
              </a:rPr>
              <a:t>(under construction)</a:t>
            </a:r>
            <a:endParaRPr lang="en-US" sz="2000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683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9-02 at 12.20.4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7729"/>
            <a:ext cx="9144000" cy="51402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0672" y="236761"/>
            <a:ext cx="65352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His education (Carnegie-Mellon) used arts to teach </a:t>
            </a:r>
          </a:p>
          <a:p>
            <a:r>
              <a:rPr lang="en-US" sz="2400" dirty="0" smtClean="0"/>
              <a:t>social, political and economic history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26676" y="1223739"/>
            <a:ext cx="5237582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Learned to research, research, research!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959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6-09-06 at 8.59.07 PM.png"/>
          <p:cNvPicPr>
            <a:picLocks noChangeAspect="1"/>
          </p:cNvPicPr>
          <p:nvPr/>
        </p:nvPicPr>
        <p:blipFill>
          <a:blip r:embed="rId3">
            <a:alphaModFix am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1227" y="-4508764"/>
            <a:ext cx="9645227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378970" y="1005877"/>
            <a:ext cx="406573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Putting Ideals </a:t>
            </a:r>
            <a:r>
              <a:rPr lang="en-US" sz="2800" dirty="0"/>
              <a:t>I</a:t>
            </a:r>
            <a:r>
              <a:rPr lang="en-US" sz="2800" dirty="0" smtClean="0"/>
              <a:t>nto Practice</a:t>
            </a:r>
            <a:endParaRPr lang="en-US" sz="2800" dirty="0"/>
          </a:p>
          <a:p>
            <a:endParaRPr 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416455" y="3865818"/>
            <a:ext cx="71855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In practice: we launched with 20,000 items in four years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   preparing for the semantic web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416455" y="3004817"/>
            <a:ext cx="84641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Ideal: to support </a:t>
            </a:r>
            <a:r>
              <a:rPr lang="en-US" sz="2400" dirty="0"/>
              <a:t>researchers </a:t>
            </a:r>
            <a:r>
              <a:rPr lang="en-US" sz="2400" dirty="0" smtClean="0"/>
              <a:t>and </a:t>
            </a:r>
            <a:r>
              <a:rPr lang="en-US" sz="2400" dirty="0"/>
              <a:t>this </a:t>
            </a:r>
            <a:r>
              <a:rPr lang="en-US" sz="2400" dirty="0" smtClean="0"/>
              <a:t>integrated style </a:t>
            </a:r>
            <a:r>
              <a:rPr lang="en-US" sz="2400" dirty="0"/>
              <a:t>of education</a:t>
            </a:r>
          </a:p>
          <a:p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3420999" y="4747439"/>
            <a:ext cx="2165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(400,000 to go)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993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11294" y="5521314"/>
            <a:ext cx="51902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 fruitful </a:t>
            </a:r>
            <a:r>
              <a:rPr lang="en-US" sz="2800" dirty="0"/>
              <a:t>c</a:t>
            </a:r>
            <a:r>
              <a:rPr lang="en-US" sz="2800" dirty="0" smtClean="0"/>
              <a:t>ross-disciplinary research </a:t>
            </a:r>
            <a:endParaRPr lang="en-US" sz="2800" dirty="0"/>
          </a:p>
        </p:txBody>
      </p:sp>
      <p:pic>
        <p:nvPicPr>
          <p:cNvPr id="6" name="Picture 5" descr="Screen Shot 2016-09-06 at 3.20.0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4218"/>
            <a:ext cx="9144000" cy="4110209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216151" y="3293131"/>
            <a:ext cx="5359671" cy="1248018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0" y="209812"/>
            <a:ext cx="91440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Gilcrease</a:t>
            </a:r>
            <a:r>
              <a:rPr lang="en-US" sz="2400" dirty="0" smtClean="0"/>
              <a:t> collections = history of North America</a:t>
            </a:r>
          </a:p>
          <a:p>
            <a:pPr algn="ctr"/>
            <a:r>
              <a:rPr lang="en-US" sz="2400" dirty="0" smtClean="0"/>
              <a:t> (Ancient to Modern, Native to European)</a:t>
            </a:r>
          </a:p>
        </p:txBody>
      </p:sp>
    </p:spTree>
    <p:extLst>
      <p:ext uri="{BB962C8B-B14F-4D97-AF65-F5344CB8AC3E}">
        <p14:creationId xmlns:p14="http://schemas.microsoft.com/office/powerpoint/2010/main" val="47779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Our Practices: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1657" y="1870424"/>
            <a:ext cx="8229600" cy="471303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Leverage knowledge and experience from </a:t>
            </a:r>
            <a:r>
              <a:rPr lang="en-US" sz="2400" dirty="0" err="1" smtClean="0"/>
              <a:t>consortial</a:t>
            </a:r>
            <a:r>
              <a:rPr lang="en-US" sz="2400" dirty="0" smtClean="0"/>
              <a:t> projects: </a:t>
            </a:r>
          </a:p>
          <a:p>
            <a:pPr lvl="1"/>
            <a:r>
              <a:rPr lang="en-US" sz="2000" dirty="0" smtClean="0">
                <a:solidFill>
                  <a:srgbClr val="7F7F7F"/>
                </a:solidFill>
              </a:rPr>
              <a:t>(since 1996) AMICO, ECI, Steve, </a:t>
            </a:r>
            <a:r>
              <a:rPr lang="en-US" sz="2000" dirty="0" err="1" smtClean="0">
                <a:solidFill>
                  <a:srgbClr val="7F7F7F"/>
                </a:solidFill>
              </a:rPr>
              <a:t>ArtBabble</a:t>
            </a:r>
            <a:r>
              <a:rPr lang="en-US" sz="2000" dirty="0" smtClean="0">
                <a:solidFill>
                  <a:srgbClr val="7F7F7F"/>
                </a:solidFill>
              </a:rPr>
              <a:t>, OSCI, and now the American Art Collaborative</a:t>
            </a:r>
          </a:p>
          <a:p>
            <a:r>
              <a:rPr lang="en-US" sz="2400" dirty="0" smtClean="0"/>
              <a:t>Catalogue/Image rapidly and simply </a:t>
            </a:r>
          </a:p>
          <a:p>
            <a:r>
              <a:rPr lang="en-US" sz="2400" dirty="0" smtClean="0"/>
              <a:t>Create Distance Cataloguing software (DCI)</a:t>
            </a:r>
            <a:endParaRPr lang="en-US" sz="2400" dirty="0"/>
          </a:p>
          <a:p>
            <a:r>
              <a:rPr lang="en-US" sz="2400" dirty="0" smtClean="0"/>
              <a:t>Invite outside experts to review; add data</a:t>
            </a:r>
          </a:p>
          <a:p>
            <a:r>
              <a:rPr lang="en-US" sz="2400" dirty="0" smtClean="0"/>
              <a:t>Transform our data to LOD for the internet (Semantic web) 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Strong online presence</a:t>
            </a:r>
          </a:p>
          <a:p>
            <a:endParaRPr lang="en-US" sz="2400" dirty="0"/>
          </a:p>
        </p:txBody>
      </p:sp>
      <p:pic>
        <p:nvPicPr>
          <p:cNvPr id="4" name="Picture 3" descr="Screen Shot 2016-09-06 at 8.59.07 PM.png"/>
          <p:cNvPicPr>
            <a:picLocks noChangeAspect="1"/>
          </p:cNvPicPr>
          <p:nvPr/>
        </p:nvPicPr>
        <p:blipFill>
          <a:blip r:embed="rId3">
            <a:alphaModFix amt="4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59438"/>
            <a:ext cx="9143999" cy="6029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968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5524</TotalTime>
  <Words>453</Words>
  <Application>Microsoft Macintosh PowerPoint</Application>
  <PresentationFormat>On-screen Show (4:3)</PresentationFormat>
  <Paragraphs>72</Paragraphs>
  <Slides>20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Adding Art into the Digital Humanities</vt:lpstr>
      <vt:lpstr>Ideals and  Practical methods</vt:lpstr>
      <vt:lpstr>Ideals inspired by users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Our Practices: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Tulsa, Gilcrease Museum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Diana Folsom</dc:creator>
  <cp:lastModifiedBy>Diana Folsom</cp:lastModifiedBy>
  <cp:revision>244</cp:revision>
  <cp:lastPrinted>2016-09-06T21:24:25Z</cp:lastPrinted>
  <dcterms:created xsi:type="dcterms:W3CDTF">2016-08-30T15:19:39Z</dcterms:created>
  <dcterms:modified xsi:type="dcterms:W3CDTF">2016-09-07T16:14:04Z</dcterms:modified>
</cp:coreProperties>
</file>